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4" r:id="rId4"/>
    <p:sldId id="258" r:id="rId5"/>
    <p:sldId id="259" r:id="rId6"/>
    <p:sldId id="267" r:id="rId7"/>
    <p:sldId id="271" r:id="rId8"/>
    <p:sldId id="272" r:id="rId9"/>
    <p:sldId id="270" r:id="rId10"/>
    <p:sldId id="264" r:id="rId11"/>
    <p:sldId id="273" r:id="rId12"/>
    <p:sldId id="266" r:id="rId13"/>
    <p:sldId id="265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7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D3F9E-271B-4126-967A-41C9779EE2BE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C694B-EA11-4902-BE35-58FED0D73A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17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1126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285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5430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91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D3750-BE2D-D698-B520-AA7C8C15F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076B70-3BC5-E5D1-2A3E-16D06CD02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65FD44-AB94-16EF-9960-AB97AFFED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F9F83A-D2F6-9995-D386-0D423017A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CA870A-84A6-2707-ABBA-EC54F9C8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286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D8D957-3063-F8DB-4805-369414FC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5EB09E1-C666-5714-9310-4EB3B3296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6A3D52-359F-3EE1-5F0D-2ED302F82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8E3EF8-2709-D108-1329-835FB485C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478025-6C87-CADB-189F-A831B76D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2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F41F72A-7B09-A7A7-D276-6D5A577E8D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F7BA995-F0E4-45F7-E377-D729B97C4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176E48-38C6-1D57-B0BA-8703A3B4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A62B27-9C95-3645-5201-C23FE4C44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E7C60B-EEDF-D78A-6728-FA7593FB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852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9578C5-B9C8-928A-C237-C0E69F586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16E40D-0704-9A52-97D6-55F23E7E4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CF169E-329C-B438-B4DD-5F3E66A8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1B0B0B-E91C-AE73-C409-4D674C338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EEA6F0-54C6-67E1-4C73-61DBE38A4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0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7D3B1F-40F0-13C7-2A0F-BB59A4501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D2B36F-402D-9FA5-2A93-1520061F6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2B1BE8-1FAB-F89F-24BA-F1E3A9BF2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00200E-B57B-372E-7571-712D5E4BE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AFA195-4787-B372-6ACF-8A5EBF623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7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4F2CBB-0961-2174-502A-59EADA8C0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5B17B4-F692-377D-3709-70CEB372E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D80E89-B1F7-5DF7-73F8-BCA965A74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1F41E5-CC32-C4EE-E37C-A0E21C445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988584-B72F-A369-995A-80E7573E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1B2EC2-E445-9178-5F22-C64B1520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442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9231FC-FCB6-5D17-5380-4178A47D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3A6CBB-AD44-21FB-3E9F-C93EA3CAC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BBD22C-0359-1A67-DFCE-AACDCE3D8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3E8A2FE-B839-4FF0-333C-1105830EE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B76FE06-B2A9-D820-4745-09A5FD960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F17D754-4A7E-5BBE-B627-D464B7785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97119CA-30F6-6081-5BF6-B14FF9EA5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5E76794-2804-703C-3C23-33FFD9E9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143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F39079-31CC-6383-47C4-6D30A868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86BC6E9-4E9F-F657-40C0-CC442B50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27334E9-1014-7DE8-80AB-7825CE77D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916529-B5AA-EB07-DBF7-37B08E17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2537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03EDC53-BA9E-63FD-E695-61E535E24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7436D55-0187-15AD-3099-72B64356B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1EAF31-0963-318A-DC31-13043EE9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78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FCC746-5E91-CEC0-56B7-57D7C9F9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33B65D-F678-C7F3-96BF-FA3C23971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B09B2BC-494A-9376-1D5E-9E9D33C5B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DC5B72-7289-68C3-453C-9198A2043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C0C5C4C-C07C-D8AE-9D5C-6B12F253C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D0FF0F-F296-C0F4-DE0D-ADA74CE7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9383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45CFC5-226C-B69B-1D75-D3C25D66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BCAF2E3-4F8E-C853-E8B0-98664C131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C3A87EC-119A-50A5-B10F-763C360DF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684542-4B41-AAD7-0D9C-A0F745C5A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8974446-5EB0-267D-B03D-C551DC016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BB28DB-9406-73C1-FAC7-B9A9D299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788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DA8C6E7-1561-12ED-6F4C-EE73BC349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549493E-79FF-72A1-1CF8-A8A2E7B32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2B8A92-4B06-82BA-276E-B70154C847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2BAAB9-17EC-4FD3-81AB-F80CAAFE13DF}" type="datetimeFigureOut">
              <a:rPr lang="zh-TW" altLang="en-US" smtClean="0"/>
              <a:t>2024/10/13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B4CCB2-6F89-4EF7-2328-8DC1C0B06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976AA3-09DE-1C12-B796-E00C0A3FC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58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Must-try traveling way in Taipei : YouBike">
            <a:extLst>
              <a:ext uri="{FF2B5EF4-FFF2-40B4-BE49-F238E27FC236}">
                <a16:creationId xmlns:a16="http://schemas.microsoft.com/office/drawing/2014/main" id="{D5572EBE-866D-9E8B-F945-C95C92835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00101"/>
            <a:ext cx="12192000" cy="811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ECF41B1-4285-67E4-C22B-D2E6168A3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18084"/>
            <a:ext cx="9144000" cy="880018"/>
          </a:xfrm>
        </p:spPr>
        <p:txBody>
          <a:bodyPr>
            <a:normAutofit fontScale="90000"/>
          </a:bodyPr>
          <a:lstStyle/>
          <a:p>
            <a:r>
              <a:rPr lang="en-US" altLang="zh-TW" b="1" dirty="0" err="1">
                <a:solidFill>
                  <a:schemeClr val="bg1"/>
                </a:solidFill>
                <a:latin typeface="Taipei Sans TC Beta" pitchFamily="2" charset="-120"/>
                <a:ea typeface="Taipei Sans TC Beta" pitchFamily="2" charset="-120"/>
              </a:rPr>
              <a:t>Youbike</a:t>
            </a:r>
            <a:r>
              <a:rPr lang="en-US" altLang="zh-TW" b="1" dirty="0">
                <a:solidFill>
                  <a:schemeClr val="bg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Taipei Sans TC Beta" pitchFamily="2" charset="-120"/>
                <a:ea typeface="Taipei Sans TC Beta" pitchFamily="2" charset="-120"/>
              </a:rPr>
              <a:t>用戶分析</a:t>
            </a:r>
          </a:p>
        </p:txBody>
      </p:sp>
    </p:spTree>
    <p:extLst>
      <p:ext uri="{BB962C8B-B14F-4D97-AF65-F5344CB8AC3E}">
        <p14:creationId xmlns:p14="http://schemas.microsoft.com/office/powerpoint/2010/main" val="377532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5CE2B-27F5-9E9F-DEAB-9368CDFED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CA39F8-D698-2220-41BB-40B849D24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6E3D6D-CABB-0CE2-BCE9-E5365D9C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0E40363-F1B3-43B0-F346-B47FD0169911}"/>
              </a:ext>
            </a:extLst>
          </p:cNvPr>
          <p:cNvCxnSpPr>
            <a:cxnSpLocks/>
          </p:cNvCxnSpPr>
          <p:nvPr/>
        </p:nvCxnSpPr>
        <p:spPr>
          <a:xfrm flipV="1">
            <a:off x="2811780" y="3785235"/>
            <a:ext cx="281940" cy="1295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9C0F751-C124-2F54-1137-09FAFAAAAF54}"/>
              </a:ext>
            </a:extLst>
          </p:cNvPr>
          <p:cNvSpPr/>
          <p:nvPr/>
        </p:nvSpPr>
        <p:spPr>
          <a:xfrm>
            <a:off x="1691640" y="3850005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大稻埕碼頭站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FAF999B-85E5-B7D7-C0C0-3273A1D4D810}"/>
              </a:ext>
            </a:extLst>
          </p:cNvPr>
          <p:cNvCxnSpPr>
            <a:cxnSpLocks/>
          </p:cNvCxnSpPr>
          <p:nvPr/>
        </p:nvCxnSpPr>
        <p:spPr>
          <a:xfrm flipV="1">
            <a:off x="1409700" y="1320325"/>
            <a:ext cx="281940" cy="1295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9D6206D-4B07-F3BC-37D4-6EECD08023E3}"/>
              </a:ext>
            </a:extLst>
          </p:cNvPr>
          <p:cNvSpPr/>
          <p:nvPr/>
        </p:nvSpPr>
        <p:spPr>
          <a:xfrm>
            <a:off x="428625" y="1420338"/>
            <a:ext cx="89535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捷運關渡站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317F945-A751-03B0-FF97-0BD9C68C5E3A}"/>
              </a:ext>
            </a:extLst>
          </p:cNvPr>
          <p:cNvCxnSpPr>
            <a:cxnSpLocks/>
          </p:cNvCxnSpPr>
          <p:nvPr/>
        </p:nvCxnSpPr>
        <p:spPr>
          <a:xfrm flipH="1">
            <a:off x="5601653" y="5627370"/>
            <a:ext cx="227647" cy="23050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886DA90-2A35-918C-A635-FCE37BCD6EA4}"/>
              </a:ext>
            </a:extLst>
          </p:cNvPr>
          <p:cNvSpPr/>
          <p:nvPr/>
        </p:nvSpPr>
        <p:spPr>
          <a:xfrm>
            <a:off x="5873115" y="5345430"/>
            <a:ext cx="74676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動物園站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B5681C9-16A1-D31C-799F-FBEC821FED55}"/>
              </a:ext>
            </a:extLst>
          </p:cNvPr>
          <p:cNvCxnSpPr>
            <a:cxnSpLocks/>
          </p:cNvCxnSpPr>
          <p:nvPr/>
        </p:nvCxnSpPr>
        <p:spPr>
          <a:xfrm flipH="1" flipV="1">
            <a:off x="5415208" y="5947729"/>
            <a:ext cx="414092" cy="32877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3B8E40AD-2A5B-CE40-3CFA-5496851783CC}"/>
              </a:ext>
            </a:extLst>
          </p:cNvPr>
          <p:cNvSpPr/>
          <p:nvPr/>
        </p:nvSpPr>
        <p:spPr>
          <a:xfrm>
            <a:off x="5873115" y="6210935"/>
            <a:ext cx="882015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捷運木柵站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87AC9EE-3EBF-D0DF-09D3-11E54F8CCAED}"/>
              </a:ext>
            </a:extLst>
          </p:cNvPr>
          <p:cNvCxnSpPr>
            <a:cxnSpLocks/>
          </p:cNvCxnSpPr>
          <p:nvPr/>
        </p:nvCxnSpPr>
        <p:spPr>
          <a:xfrm flipV="1">
            <a:off x="3548380" y="5403850"/>
            <a:ext cx="287020" cy="14732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792BE881-1FE1-98A1-6A6B-F2042F81CA9C}"/>
              </a:ext>
            </a:extLst>
          </p:cNvPr>
          <p:cNvSpPr/>
          <p:nvPr/>
        </p:nvSpPr>
        <p:spPr>
          <a:xfrm>
            <a:off x="2437765" y="5562838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自來水園區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F4056D9F-1DF6-2561-8320-1580D1E555A5}"/>
              </a:ext>
            </a:extLst>
          </p:cNvPr>
          <p:cNvCxnSpPr>
            <a:cxnSpLocks/>
          </p:cNvCxnSpPr>
          <p:nvPr/>
        </p:nvCxnSpPr>
        <p:spPr>
          <a:xfrm flipV="1">
            <a:off x="2547937" y="5022374"/>
            <a:ext cx="287020" cy="14732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23F5245-A3B2-1EBF-7422-33849567ECC5}"/>
              </a:ext>
            </a:extLst>
          </p:cNvPr>
          <p:cNvSpPr/>
          <p:nvPr/>
        </p:nvSpPr>
        <p:spPr>
          <a:xfrm>
            <a:off x="1747837" y="5104924"/>
            <a:ext cx="74676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青年公園</a:t>
            </a:r>
          </a:p>
        </p:txBody>
      </p:sp>
    </p:spTree>
    <p:extLst>
      <p:ext uri="{BB962C8B-B14F-4D97-AF65-F5344CB8AC3E}">
        <p14:creationId xmlns:p14="http://schemas.microsoft.com/office/powerpoint/2010/main" val="256101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05B8AC87-9AE7-288B-FE2B-C75F9D75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使用者體驗 </a:t>
            </a:r>
            <a:r>
              <a:rPr lang="en-US" altLang="zh-TW" dirty="0"/>
              <a:t>– </a:t>
            </a:r>
            <a:r>
              <a:rPr lang="zh-TW" altLang="en-US" dirty="0"/>
              <a:t>見車率</a:t>
            </a:r>
          </a:p>
        </p:txBody>
      </p:sp>
    </p:spTree>
    <p:extLst>
      <p:ext uri="{BB962C8B-B14F-4D97-AF65-F5344CB8AC3E}">
        <p14:creationId xmlns:p14="http://schemas.microsoft.com/office/powerpoint/2010/main" val="738669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3C220E-C605-F4E6-0E10-1DE348AE6F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2" r="1" b="8349"/>
          <a:stretch/>
        </p:blipFill>
        <p:spPr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3F7103-7BD5-4215-A278-CE5648A8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4" b="6055"/>
          <a:stretch/>
        </p:blipFill>
        <p:spPr>
          <a:xfrm>
            <a:off x="7089458" y="1840203"/>
            <a:ext cx="5375393" cy="5152814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cxnSp>
        <p:nvCxnSpPr>
          <p:cNvPr id="19" name="接點: 弧形 18">
            <a:extLst>
              <a:ext uri="{FF2B5EF4-FFF2-40B4-BE49-F238E27FC236}">
                <a16:creationId xmlns:a16="http://schemas.microsoft.com/office/drawing/2014/main" id="{CF716D60-6203-B69E-1E1B-C7FC2966199C}"/>
              </a:ext>
            </a:extLst>
          </p:cNvPr>
          <p:cNvCxnSpPr/>
          <p:nvPr/>
        </p:nvCxnSpPr>
        <p:spPr>
          <a:xfrm>
            <a:off x="4314825" y="3429000"/>
            <a:ext cx="2465355" cy="1533525"/>
          </a:xfrm>
          <a:prstGeom prst="curvedConnector3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6553175-57F4-02FF-FFA2-3E5843967239}"/>
              </a:ext>
            </a:extLst>
          </p:cNvPr>
          <p:cNvSpPr txBox="1"/>
          <p:nvPr/>
        </p:nvSpPr>
        <p:spPr>
          <a:xfrm>
            <a:off x="1381125" y="5798990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台北市公開資料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: 2023-11-17</a:t>
            </a:r>
            <a:endParaRPr lang="zh-TW" altLang="en-US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9BA430A-6536-736D-E42E-F0F21105BE0F}"/>
              </a:ext>
            </a:extLst>
          </p:cNvPr>
          <p:cNvSpPr txBox="1"/>
          <p:nvPr/>
        </p:nvSpPr>
        <p:spPr>
          <a:xfrm>
            <a:off x="8139184" y="1045999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9/30 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從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API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蒐集到的資料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73FBEE2E-6575-2A64-9440-C4BC5103DA8C}"/>
              </a:ext>
            </a:extLst>
          </p:cNvPr>
          <p:cNvSpPr/>
          <p:nvPr/>
        </p:nvSpPr>
        <p:spPr>
          <a:xfrm>
            <a:off x="7728374" y="5534041"/>
            <a:ext cx="821619" cy="2779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台大校區</a:t>
            </a:r>
          </a:p>
        </p:txBody>
      </p:sp>
    </p:spTree>
    <p:extLst>
      <p:ext uri="{BB962C8B-B14F-4D97-AF65-F5344CB8AC3E}">
        <p14:creationId xmlns:p14="http://schemas.microsoft.com/office/powerpoint/2010/main" val="1422979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DAF3E0-5252-4999-1F4F-E8DCBC930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Final Thoughts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431EC4-69AB-C456-752A-4F78F147C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使用趨勢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: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 </a:t>
            </a:r>
            <a:endParaRPr lang="en-US" altLang="zh-TW" dirty="0"/>
          </a:p>
          <a:p>
            <a:pPr lvl="1"/>
            <a:r>
              <a:rPr lang="zh-TW" altLang="en-US" b="1" dirty="0"/>
              <a:t>台灣大學 </a:t>
            </a:r>
            <a:r>
              <a:rPr lang="zh-TW" altLang="en-US" dirty="0"/>
              <a:t>站為充足、仍有相當多站點為 </a:t>
            </a:r>
            <a:r>
              <a:rPr lang="en-US" altLang="zh-TW" dirty="0"/>
              <a:t>“</a:t>
            </a:r>
            <a:r>
              <a:rPr lang="zh-TW" altLang="en-US" dirty="0"/>
              <a:t>低見車率</a:t>
            </a:r>
            <a:r>
              <a:rPr lang="en-US" altLang="zh-TW" dirty="0"/>
              <a:t>”</a:t>
            </a:r>
          </a:p>
          <a:p>
            <a:pPr marL="914400" lvl="2" indent="0">
              <a:buNone/>
            </a:pPr>
            <a:r>
              <a:rPr lang="en-US" altLang="zh-TW" b="1" dirty="0"/>
              <a:t>&gt;</a:t>
            </a:r>
            <a:r>
              <a:rPr lang="zh-TW" altLang="en-US" b="1" dirty="0"/>
              <a:t> 人力調度規劃有需要重新檢視</a:t>
            </a:r>
            <a:endParaRPr lang="en-US" altLang="zh-TW" b="1" dirty="0"/>
          </a:p>
          <a:p>
            <a:endParaRPr lang="en-US" altLang="zh-TW" dirty="0"/>
          </a:p>
          <a:p>
            <a:r>
              <a:rPr lang="zh-TW" altLang="en-US" b="1" dirty="0"/>
              <a:t>收益趨勢 </a:t>
            </a:r>
            <a:r>
              <a:rPr lang="en-US" altLang="zh-TW" b="1" dirty="0"/>
              <a:t>:</a:t>
            </a:r>
            <a:endParaRPr lang="en-US" altLang="zh-TW" dirty="0"/>
          </a:p>
          <a:p>
            <a:pPr lvl="1"/>
            <a:r>
              <a:rPr lang="zh-TW" altLang="en-US" dirty="0"/>
              <a:t>假日 </a:t>
            </a:r>
            <a:r>
              <a:rPr lang="zh-TW" altLang="en-US" b="1" dirty="0"/>
              <a:t>大稻埕、關渡站、木柵動物園區域 </a:t>
            </a:r>
            <a:r>
              <a:rPr lang="zh-TW" altLang="en-US" dirty="0"/>
              <a:t>容易產生有收益的騎乘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b="1" dirty="0"/>
              <a:t>	</a:t>
            </a:r>
            <a:r>
              <a:rPr lang="en-US" altLang="zh-TW" sz="2000" b="1" dirty="0"/>
              <a:t>&gt;</a:t>
            </a:r>
            <a:r>
              <a:rPr lang="zh-TW" altLang="en-US" sz="2000" b="1" dirty="0"/>
              <a:t> 可以在這些區域做進一步的調查</a:t>
            </a:r>
          </a:p>
        </p:txBody>
      </p:sp>
    </p:spTree>
    <p:extLst>
      <p:ext uri="{BB962C8B-B14F-4D97-AF65-F5344CB8AC3E}">
        <p14:creationId xmlns:p14="http://schemas.microsoft.com/office/powerpoint/2010/main" val="41132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A190FD-CBA7-3039-221A-AEA4D741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分析目標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410045-AF8B-90C3-4E24-7382C74B4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使用趨勢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: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 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目前已建站點規模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用戶使用狀況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/>
              <a:t>見車率 </a:t>
            </a:r>
            <a:r>
              <a:rPr lang="en-US" altLang="zh-TW" dirty="0"/>
              <a:t>- </a:t>
            </a:r>
            <a:r>
              <a:rPr lang="zh-TW" altLang="en-US" dirty="0"/>
              <a:t>洞察用戶體驗</a:t>
            </a:r>
            <a:endParaRPr lang="en-US" altLang="zh-TW" dirty="0"/>
          </a:p>
          <a:p>
            <a:pPr lvl="1"/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r>
              <a:rPr lang="zh-TW" altLang="en-US" b="1" dirty="0"/>
              <a:t>收益趨勢 </a:t>
            </a:r>
            <a:r>
              <a:rPr lang="en-US" altLang="zh-TW" b="1" dirty="0"/>
              <a:t>:</a:t>
            </a: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目前容易產生收益的站點、路線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從用戶使用規模</a:t>
            </a:r>
            <a:r>
              <a:rPr lang="zh-TW" altLang="en-US" dirty="0"/>
              <a:t>，找出適合規劃活動的站點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3596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377326DA-8CC9-B2F9-5AE9-ABB8A2F657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D5EDED40-F57E-D27B-9226-FBEDE2606AE7}"/>
              </a:ext>
            </a:extLst>
          </p:cNvPr>
          <p:cNvSpPr/>
          <p:nvPr/>
        </p:nvSpPr>
        <p:spPr>
          <a:xfrm>
            <a:off x="2006218" y="2947339"/>
            <a:ext cx="794327" cy="2199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9CA0F70-2F20-75AD-B866-BCBF43269DAB}"/>
              </a:ext>
            </a:extLst>
          </p:cNvPr>
          <p:cNvSpPr/>
          <p:nvPr/>
        </p:nvSpPr>
        <p:spPr>
          <a:xfrm>
            <a:off x="2072970" y="6146376"/>
            <a:ext cx="794327" cy="2199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ABCDAFE-13C5-13D9-4C66-C0859EAB2C5F}"/>
              </a:ext>
            </a:extLst>
          </p:cNvPr>
          <p:cNvSpPr/>
          <p:nvPr/>
        </p:nvSpPr>
        <p:spPr>
          <a:xfrm>
            <a:off x="8520194" y="1437020"/>
            <a:ext cx="794327" cy="2199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824D067-691A-9DC6-F65D-266601EAC0A6}"/>
              </a:ext>
            </a:extLst>
          </p:cNvPr>
          <p:cNvSpPr/>
          <p:nvPr/>
        </p:nvSpPr>
        <p:spPr>
          <a:xfrm>
            <a:off x="9903266" y="5606596"/>
            <a:ext cx="794327" cy="2199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03E6D44-7458-C26E-BE80-B98F5607E100}"/>
              </a:ext>
            </a:extLst>
          </p:cNvPr>
          <p:cNvGrpSpPr>
            <a:grpSpLocks/>
          </p:cNvGrpSpPr>
          <p:nvPr/>
        </p:nvGrpSpPr>
        <p:grpSpPr>
          <a:xfrm>
            <a:off x="525902" y="1877965"/>
            <a:ext cx="3645886" cy="1317396"/>
            <a:chOff x="729669" y="2280190"/>
            <a:chExt cx="3038765" cy="1382319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935BF7C0-6B39-F383-618A-F81BF497B230}"/>
                </a:ext>
              </a:extLst>
            </p:cNvPr>
            <p:cNvSpPr txBox="1">
              <a:spLocks/>
            </p:cNvSpPr>
            <p:nvPr/>
          </p:nvSpPr>
          <p:spPr>
            <a:xfrm>
              <a:off x="729669" y="2280190"/>
              <a:ext cx="30387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>
                  <a:latin typeface="Taipei Sans TC Beta" pitchFamily="2" charset="-120"/>
                  <a:ea typeface="Taipei Sans TC Beta" pitchFamily="2" charset="-120"/>
                </a:rPr>
                <a:t>站點數量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2AE12AE2-EECF-720B-85B1-9579E947236F}"/>
                </a:ext>
              </a:extLst>
            </p:cNvPr>
            <p:cNvSpPr txBox="1">
              <a:spLocks/>
            </p:cNvSpPr>
            <p:nvPr/>
          </p:nvSpPr>
          <p:spPr>
            <a:xfrm>
              <a:off x="1662541" y="3200844"/>
              <a:ext cx="1173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aipei Sans TC Beta" pitchFamily="2" charset="-120"/>
                  <a:ea typeface="Taipei Sans TC Beta" pitchFamily="2" charset="-120"/>
                </a:rPr>
                <a:t>1400+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6D8759A5-B094-0D14-66B6-6FA94A9B4947}"/>
              </a:ext>
            </a:extLst>
          </p:cNvPr>
          <p:cNvGrpSpPr/>
          <p:nvPr/>
        </p:nvGrpSpPr>
        <p:grpSpPr>
          <a:xfrm>
            <a:off x="7677130" y="4430949"/>
            <a:ext cx="4805221" cy="1477329"/>
            <a:chOff x="3768434" y="2277514"/>
            <a:chExt cx="4805221" cy="1477329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8055799-AD46-B46B-57A5-A18F97B834EC}"/>
                </a:ext>
              </a:extLst>
            </p:cNvPr>
            <p:cNvSpPr txBox="1"/>
            <p:nvPr/>
          </p:nvSpPr>
          <p:spPr>
            <a:xfrm>
              <a:off x="3768437" y="2277514"/>
              <a:ext cx="48052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>
                  <a:latin typeface="Taipei Sans TC Beta" pitchFamily="2" charset="-120"/>
                  <a:ea typeface="Taipei Sans TC Beta" pitchFamily="2" charset="-120"/>
                </a:rPr>
                <a:t>可容納車位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F05DDCC2-8ADF-06FE-79BD-2ED9BCD6C12A}"/>
                </a:ext>
              </a:extLst>
            </p:cNvPr>
            <p:cNvSpPr txBox="1"/>
            <p:nvPr/>
          </p:nvSpPr>
          <p:spPr>
            <a:xfrm>
              <a:off x="3768434" y="3293178"/>
              <a:ext cx="4805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~=</a:t>
              </a:r>
              <a:r>
                <a:rPr lang="zh-TW" altLang="en-US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 </a:t>
              </a:r>
              <a:r>
                <a:rPr lang="en-US" altLang="zh-TW" sz="2400" b="0" i="0" dirty="0">
                  <a:solidFill>
                    <a:srgbClr val="1A1C1E"/>
                  </a:solidFill>
                  <a:effectLst/>
                  <a:latin typeface="Taipei Sans TC Beta" pitchFamily="2" charset="-120"/>
                  <a:ea typeface="Taipei Sans TC Beta" pitchFamily="2" charset="-120"/>
                </a:rPr>
                <a:t>38K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E4F08294-202C-9772-66D4-793454213B5C}"/>
              </a:ext>
            </a:extLst>
          </p:cNvPr>
          <p:cNvGrpSpPr/>
          <p:nvPr/>
        </p:nvGrpSpPr>
        <p:grpSpPr>
          <a:xfrm>
            <a:off x="7243566" y="370403"/>
            <a:ext cx="2322947" cy="1569661"/>
            <a:chOff x="9028544" y="2277514"/>
            <a:chExt cx="2322947" cy="1569661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5EB0336E-8152-D1ED-5C53-634AEF46146F}"/>
                </a:ext>
              </a:extLst>
            </p:cNvPr>
            <p:cNvSpPr txBox="1"/>
            <p:nvPr/>
          </p:nvSpPr>
          <p:spPr>
            <a:xfrm>
              <a:off x="9028547" y="2277514"/>
              <a:ext cx="23229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>
                  <a:latin typeface="Taipei Sans TC Beta" pitchFamily="2" charset="-120"/>
                  <a:ea typeface="Taipei Sans TC Beta" pitchFamily="2" charset="-120"/>
                </a:rPr>
                <a:t>覆蓋率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16425A7-502A-E38D-F5A6-AAB626519B5E}"/>
                </a:ext>
              </a:extLst>
            </p:cNvPr>
            <p:cNvSpPr txBox="1"/>
            <p:nvPr/>
          </p:nvSpPr>
          <p:spPr>
            <a:xfrm>
              <a:off x="9028544" y="3200844"/>
              <a:ext cx="23229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平均每 </a:t>
              </a:r>
              <a:r>
                <a:rPr lang="en-US" altLang="zh-TW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160 m</a:t>
              </a:r>
            </a:p>
            <a:p>
              <a:pPr algn="ctr"/>
              <a:r>
                <a:rPr lang="zh-TW" altLang="en-US" sz="12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就能在相鄰的兩站點之間租還</a:t>
              </a:r>
              <a:endParaRPr lang="en-US" altLang="zh-TW" sz="1200" b="0" i="0" dirty="0">
                <a:solidFill>
                  <a:srgbClr val="1A1C1E"/>
                </a:solidFill>
                <a:effectLst/>
                <a:latin typeface="Taipei Sans TC Beta" pitchFamily="2" charset="-120"/>
                <a:ea typeface="Taipei Sans TC Beta" pitchFamily="2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1DC8AD92-D324-5C21-076D-241E0182F979}"/>
              </a:ext>
            </a:extLst>
          </p:cNvPr>
          <p:cNvGrpSpPr/>
          <p:nvPr/>
        </p:nvGrpSpPr>
        <p:grpSpPr>
          <a:xfrm>
            <a:off x="-142571" y="4954580"/>
            <a:ext cx="5134169" cy="1481401"/>
            <a:chOff x="3768434" y="2273442"/>
            <a:chExt cx="5134169" cy="1481401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D308DAE-3818-F997-CF2A-343C76776CEF}"/>
                </a:ext>
              </a:extLst>
            </p:cNvPr>
            <p:cNvSpPr txBox="1"/>
            <p:nvPr/>
          </p:nvSpPr>
          <p:spPr>
            <a:xfrm>
              <a:off x="4097385" y="2273442"/>
              <a:ext cx="48052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>
                  <a:latin typeface="Taipei Sans TC Beta" pitchFamily="2" charset="-120"/>
                  <a:ea typeface="Taipei Sans TC Beta" pitchFamily="2" charset="-120"/>
                </a:rPr>
                <a:t>可租借車輛🚲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CEC42106-3D3F-C74A-34A6-3D94C59CF3AA}"/>
                </a:ext>
              </a:extLst>
            </p:cNvPr>
            <p:cNvSpPr txBox="1"/>
            <p:nvPr/>
          </p:nvSpPr>
          <p:spPr>
            <a:xfrm>
              <a:off x="3768434" y="3293178"/>
              <a:ext cx="4805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~=</a:t>
              </a:r>
              <a:r>
                <a:rPr lang="zh-TW" altLang="en-US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 </a:t>
              </a:r>
              <a:r>
                <a:rPr lang="en-US" altLang="zh-TW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21</a:t>
              </a:r>
              <a:r>
                <a:rPr lang="en-US" altLang="zh-TW" sz="2400" b="0" i="0" dirty="0">
                  <a:solidFill>
                    <a:srgbClr val="1A1C1E"/>
                  </a:solidFill>
                  <a:effectLst/>
                  <a:latin typeface="Taipei Sans TC Beta" pitchFamily="2" charset="-120"/>
                  <a:ea typeface="Taipei Sans TC Beta" pitchFamily="2" charset="-120"/>
                </a:rPr>
                <a:t>K</a:t>
              </a:r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0C2EEFC3-1C8A-132C-3FF3-09BC82142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4" b="96026" l="9825" r="89825">
                        <a14:foregroundMark x1="37467" y1="87566" x2="58246" y2="90728"/>
                        <a14:foregroundMark x1="36725" y1="87453" x2="37373" y2="87551"/>
                        <a14:foregroundMark x1="58246" y1="90728" x2="38947" y2="96026"/>
                        <a14:foregroundMark x1="38947" y1="96026" x2="37433" y2="90549"/>
                        <a14:foregroundMark x1="29123" y1="17550" x2="52632" y2="15894"/>
                        <a14:foregroundMark x1="52632" y1="15894" x2="55439" y2="32781"/>
                        <a14:foregroundMark x1="55439" y1="32781" x2="43509" y2="17219"/>
                        <a14:foregroundMark x1="43509" y1="17219" x2="30526" y2="17550"/>
                        <a14:backgroundMark x1="31228" y1="60927" x2="35088" y2="81457"/>
                        <a14:backgroundMark x1="35088" y1="81457" x2="15789" y2="83775"/>
                        <a14:backgroundMark x1="15789" y1="83775" x2="30877" y2="60927"/>
                        <a14:backgroundMark x1="36491" y1="85099" x2="36140" y2="84437"/>
                        <a14:backgroundMark x1="36491" y1="86424" x2="36842" y2="87417"/>
                        <a14:backgroundMark x1="36491" y1="87748" x2="36140" y2="90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68879" y="5289528"/>
            <a:ext cx="1045530" cy="110789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55102BC3-ABB5-1D9C-CD87-EA36F0408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4" b="96026" l="9825" r="89825">
                        <a14:foregroundMark x1="37467" y1="87566" x2="58246" y2="90728"/>
                        <a14:foregroundMark x1="36725" y1="87453" x2="37373" y2="87551"/>
                        <a14:foregroundMark x1="58246" y1="90728" x2="38947" y2="96026"/>
                        <a14:foregroundMark x1="38947" y1="96026" x2="37433" y2="90549"/>
                        <a14:foregroundMark x1="29123" y1="17550" x2="52632" y2="15894"/>
                        <a14:foregroundMark x1="52632" y1="15894" x2="55439" y2="32781"/>
                        <a14:foregroundMark x1="55439" y1="32781" x2="43509" y2="17219"/>
                        <a14:foregroundMark x1="43509" y1="17219" x2="30526" y2="17550"/>
                        <a14:backgroundMark x1="31228" y1="60927" x2="35088" y2="81457"/>
                        <a14:backgroundMark x1="35088" y1="81457" x2="15789" y2="83775"/>
                        <a14:backgroundMark x1="15789" y1="83775" x2="30877" y2="60927"/>
                        <a14:backgroundMark x1="36491" y1="85099" x2="36140" y2="84437"/>
                        <a14:backgroundMark x1="36491" y1="86424" x2="36842" y2="87417"/>
                        <a14:backgroundMark x1="36491" y1="87748" x2="36140" y2="90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4919" y="5295026"/>
            <a:ext cx="1045530" cy="11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60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076FDFA-FADD-92ED-51A0-DE634672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C8C3E-7EE6-F4E7-376B-1ECE2FC3DA8B}"/>
              </a:ext>
            </a:extLst>
          </p:cNvPr>
          <p:cNvCxnSpPr/>
          <p:nvPr/>
        </p:nvCxnSpPr>
        <p:spPr>
          <a:xfrm>
            <a:off x="5280660" y="3352800"/>
            <a:ext cx="259080" cy="11430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F71424C-EED7-BF9C-FD72-DDB34DB60C5C}"/>
              </a:ext>
            </a:extLst>
          </p:cNvPr>
          <p:cNvCxnSpPr>
            <a:cxnSpLocks/>
          </p:cNvCxnSpPr>
          <p:nvPr/>
        </p:nvCxnSpPr>
        <p:spPr>
          <a:xfrm flipV="1">
            <a:off x="5593080" y="3947160"/>
            <a:ext cx="281940" cy="1295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E262B577-1A2E-4D4F-EF76-2E54B652B460}"/>
              </a:ext>
            </a:extLst>
          </p:cNvPr>
          <p:cNvSpPr/>
          <p:nvPr/>
        </p:nvSpPr>
        <p:spPr>
          <a:xfrm>
            <a:off x="4145280" y="3070860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西本願寺廣場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EF289AD-9BD8-E92C-B62A-4A4C1D875A99}"/>
              </a:ext>
            </a:extLst>
          </p:cNvPr>
          <p:cNvSpPr/>
          <p:nvPr/>
        </p:nvSpPr>
        <p:spPr>
          <a:xfrm>
            <a:off x="4472940" y="4011930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臺北市立大學</a:t>
            </a: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CDA2089E-7367-9ED9-D2FD-AC69901E2CDC}"/>
              </a:ext>
            </a:extLst>
          </p:cNvPr>
          <p:cNvSpPr/>
          <p:nvPr/>
        </p:nvSpPr>
        <p:spPr>
          <a:xfrm>
            <a:off x="6827520" y="4770120"/>
            <a:ext cx="1569720" cy="102870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DA947DA-43D1-F7B8-2528-0EAA1C923775}"/>
              </a:ext>
            </a:extLst>
          </p:cNvPr>
          <p:cNvSpPr/>
          <p:nvPr/>
        </p:nvSpPr>
        <p:spPr>
          <a:xfrm>
            <a:off x="5692140" y="5324792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台灣大學 學區</a:t>
            </a: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28FF501-7E58-FB31-DA21-9E010DC42706}"/>
              </a:ext>
            </a:extLst>
          </p:cNvPr>
          <p:cNvCxnSpPr>
            <a:cxnSpLocks/>
          </p:cNvCxnSpPr>
          <p:nvPr/>
        </p:nvCxnSpPr>
        <p:spPr>
          <a:xfrm flipH="1" flipV="1">
            <a:off x="9585960" y="4152900"/>
            <a:ext cx="708660" cy="4724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646DE-8655-1B24-7626-16A943CB06AE}"/>
              </a:ext>
            </a:extLst>
          </p:cNvPr>
          <p:cNvSpPr/>
          <p:nvPr/>
        </p:nvSpPr>
        <p:spPr>
          <a:xfrm>
            <a:off x="10378440" y="4629150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信義廣場</a:t>
            </a:r>
            <a:r>
              <a:rPr lang="en-US" altLang="zh-TW" sz="1000" dirty="0">
                <a:latin typeface="Taipei Sans TC Beta" pitchFamily="2" charset="-120"/>
                <a:ea typeface="Taipei Sans TC Beta" pitchFamily="2" charset="-120"/>
              </a:rPr>
              <a:t>(101)</a:t>
            </a:r>
            <a:endParaRPr lang="zh-TW" altLang="en-US" sz="1000" dirty="0">
              <a:latin typeface="Taipei Sans TC Beta" pitchFamily="2" charset="-120"/>
              <a:ea typeface="Taipei Sans TC Beta" pitchFamily="2" charset="-120"/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0FF80B89-2FFE-FBB4-F004-B0BFDCDA12FD}"/>
              </a:ext>
            </a:extLst>
          </p:cNvPr>
          <p:cNvCxnSpPr>
            <a:cxnSpLocks/>
          </p:cNvCxnSpPr>
          <p:nvPr/>
        </p:nvCxnSpPr>
        <p:spPr>
          <a:xfrm flipH="1" flipV="1">
            <a:off x="9707880" y="3604260"/>
            <a:ext cx="708660" cy="4724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059AFDD4-3A91-3236-C1D9-F41925774EBC}"/>
              </a:ext>
            </a:extLst>
          </p:cNvPr>
          <p:cNvSpPr/>
          <p:nvPr/>
        </p:nvSpPr>
        <p:spPr>
          <a:xfrm>
            <a:off x="10523220" y="4011930"/>
            <a:ext cx="77724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市政府站</a:t>
            </a:r>
          </a:p>
        </p:txBody>
      </p:sp>
    </p:spTree>
    <p:extLst>
      <p:ext uri="{BB962C8B-B14F-4D97-AF65-F5344CB8AC3E}">
        <p14:creationId xmlns:p14="http://schemas.microsoft.com/office/powerpoint/2010/main" val="3269788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855135-F006-8D5B-7CE2-D3F2B3445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1"/>
            <a:ext cx="10515600" cy="825500"/>
          </a:xfrm>
        </p:spPr>
        <p:txBody>
          <a:bodyPr/>
          <a:lstStyle/>
          <a:p>
            <a:pPr algn="ctr"/>
            <a:r>
              <a:rPr lang="zh-TW" altLang="en-US" b="1" i="0" dirty="0">
                <a:solidFill>
                  <a:srgbClr val="000000"/>
                </a:solidFill>
                <a:effectLst/>
                <a:latin typeface="Taipei Sans TC Beta" pitchFamily="2" charset="-120"/>
                <a:ea typeface="Taipei Sans TC Beta" pitchFamily="2" charset="-120"/>
              </a:rPr>
              <a:t>週間、週末有差異</a:t>
            </a:r>
            <a:endParaRPr lang="zh-TW" altLang="en-US" dirty="0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4A6CD4A8-EF05-04BA-F688-74AC6245AFA3}"/>
              </a:ext>
            </a:extLst>
          </p:cNvPr>
          <p:cNvSpPr txBox="1">
            <a:spLocks/>
          </p:cNvSpPr>
          <p:nvPr/>
        </p:nvSpPr>
        <p:spPr>
          <a:xfrm>
            <a:off x="838200" y="1336676"/>
            <a:ext cx="10515600" cy="8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  <a:cs typeface="+mj-cs"/>
              </a:defRPr>
            </a:lvl1pPr>
          </a:lstStyle>
          <a:p>
            <a:pPr algn="ctr"/>
            <a:r>
              <a:rPr lang="zh-TW" altLang="en-US" sz="1800" b="1" dirty="0">
                <a:solidFill>
                  <a:srgbClr val="000000"/>
                </a:solidFill>
              </a:rPr>
              <a:t>台大學區、大稻埕區域有明顯變化</a:t>
            </a:r>
            <a:endParaRPr lang="zh-TW" altLang="en-US" sz="1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18BB15-DA31-7DFF-1B8A-2BC0109F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38" t="5800" b="2088"/>
          <a:stretch/>
        </p:blipFill>
        <p:spPr>
          <a:xfrm>
            <a:off x="-47276" y="2324573"/>
            <a:ext cx="6152381" cy="37809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FF82F0C-A993-2D5A-1858-F73D993CAB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5105" y="2324573"/>
            <a:ext cx="6152381" cy="3780952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EBE10D06-0812-0C88-3597-D1E941BB3724}"/>
              </a:ext>
            </a:extLst>
          </p:cNvPr>
          <p:cNvSpPr/>
          <p:nvPr/>
        </p:nvSpPr>
        <p:spPr>
          <a:xfrm>
            <a:off x="809625" y="3057998"/>
            <a:ext cx="514350" cy="51435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3FA727C2-DC59-BE81-9A86-6E5EB5FCDB0E}"/>
              </a:ext>
            </a:extLst>
          </p:cNvPr>
          <p:cNvSpPr/>
          <p:nvPr/>
        </p:nvSpPr>
        <p:spPr>
          <a:xfrm>
            <a:off x="6981056" y="3057998"/>
            <a:ext cx="514350" cy="51435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D86E5B09-FBAE-DF0D-D573-BB6C12A02569}"/>
              </a:ext>
            </a:extLst>
          </p:cNvPr>
          <p:cNvSpPr/>
          <p:nvPr/>
        </p:nvSpPr>
        <p:spPr>
          <a:xfrm>
            <a:off x="8409769" y="4858222"/>
            <a:ext cx="1086655" cy="104727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1B167432-10DF-A21D-5DF3-08C9AE6E904B}"/>
              </a:ext>
            </a:extLst>
          </p:cNvPr>
          <p:cNvSpPr/>
          <p:nvPr/>
        </p:nvSpPr>
        <p:spPr>
          <a:xfrm>
            <a:off x="2152248" y="4858221"/>
            <a:ext cx="1086655" cy="104727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805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5DA46A-2A4A-3814-645D-2479E68D0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396" y="930741"/>
            <a:ext cx="6961208" cy="57902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B424D5F-3DF9-D44A-FC60-497D8C9A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435"/>
            <a:ext cx="10515600" cy="808647"/>
          </a:xfrm>
        </p:spPr>
        <p:txBody>
          <a:bodyPr/>
          <a:lstStyle/>
          <a:p>
            <a:pPr algn="ctr"/>
            <a:r>
              <a:rPr lang="zh-TW" altLang="en-US" dirty="0"/>
              <a:t>平均使用次數圖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F5CBE4-1295-4679-6166-5B63BD331CCA}"/>
              </a:ext>
            </a:extLst>
          </p:cNvPr>
          <p:cNvSpPr txBox="1"/>
          <p:nvPr/>
        </p:nvSpPr>
        <p:spPr>
          <a:xfrm>
            <a:off x="8844955" y="6599460"/>
            <a:ext cx="35092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/>
              <a:t>來源</a:t>
            </a:r>
            <a:r>
              <a:rPr lang="en-US" altLang="zh-TW" sz="900" dirty="0"/>
              <a:t>:</a:t>
            </a:r>
            <a:r>
              <a:rPr lang="zh-TW" altLang="en-US" sz="900" dirty="0"/>
              <a:t> </a:t>
            </a:r>
            <a:r>
              <a:rPr lang="en-US" altLang="zh-TW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2023</a:t>
            </a:r>
            <a:r>
              <a:rPr lang="zh-TW" altLang="en-US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TW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</a:t>
            </a:r>
            <a:r>
              <a:rPr lang="zh-TW" altLang="en-US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月份臺北市公車與捷運轉乘</a:t>
            </a:r>
            <a:r>
              <a:rPr lang="en-US" altLang="zh-TW" sz="900" b="0" i="0" dirty="0" err="1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YouBike</a:t>
            </a:r>
            <a:r>
              <a:rPr lang="zh-TW" altLang="en-US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之租借資料</a:t>
            </a:r>
            <a:endParaRPr lang="zh-TW" altLang="en-US" sz="900" dirty="0"/>
          </a:p>
        </p:txBody>
      </p:sp>
    </p:spTree>
    <p:extLst>
      <p:ext uri="{BB962C8B-B14F-4D97-AF65-F5344CB8AC3E}">
        <p14:creationId xmlns:p14="http://schemas.microsoft.com/office/powerpoint/2010/main" val="952899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3DDD6-EFAB-F42A-C1C9-89D6E67FC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277B9-C429-84EE-A087-AF0503FC5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2D45383-92C5-C1B5-6E80-86C2D992A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3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510D8-0C2B-E5DF-649F-853DB45A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BAA8BA-F07E-4D50-884A-0D11A30EE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5E983C-8170-3229-B289-2B71E8864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86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DAC37D-5576-911C-13E6-C8D8C460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收益趨勢 </a:t>
            </a:r>
            <a:r>
              <a:rPr lang="en-US" altLang="zh-TW" dirty="0"/>
              <a:t>– </a:t>
            </a:r>
            <a:r>
              <a:rPr lang="zh-TW" altLang="en-US" dirty="0"/>
              <a:t>以轉乘資料為例</a:t>
            </a:r>
          </a:p>
        </p:txBody>
      </p:sp>
    </p:spTree>
    <p:extLst>
      <p:ext uri="{BB962C8B-B14F-4D97-AF65-F5344CB8AC3E}">
        <p14:creationId xmlns:p14="http://schemas.microsoft.com/office/powerpoint/2010/main" val="2229344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248</Words>
  <Application>Microsoft Office PowerPoint</Application>
  <PresentationFormat>寬螢幕</PresentationFormat>
  <Paragraphs>53</Paragraphs>
  <Slides>13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Meiryo</vt:lpstr>
      <vt:lpstr>Taipei Sans TC Beta</vt:lpstr>
      <vt:lpstr>Microsoft JhengHei</vt:lpstr>
      <vt:lpstr>Aptos</vt:lpstr>
      <vt:lpstr>Arial</vt:lpstr>
      <vt:lpstr>Office 佈景主題</vt:lpstr>
      <vt:lpstr>Youbike 用戶分析</vt:lpstr>
      <vt:lpstr>分析目標</vt:lpstr>
      <vt:lpstr>PowerPoint 簡報</vt:lpstr>
      <vt:lpstr>PowerPoint 簡報</vt:lpstr>
      <vt:lpstr>週間、週末有差異</vt:lpstr>
      <vt:lpstr>平均使用次數圖</vt:lpstr>
      <vt:lpstr>PowerPoint 簡報</vt:lpstr>
      <vt:lpstr>PowerPoint 簡報</vt:lpstr>
      <vt:lpstr>收益趨勢 – 以轉乘資料為例</vt:lpstr>
      <vt:lpstr>PowerPoint 簡報</vt:lpstr>
      <vt:lpstr>使用者體驗 – 見車率</vt:lpstr>
      <vt:lpstr>PowerPoint 簡報</vt:lpstr>
      <vt:lpstr>Final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Tony Feng</dc:creator>
  <cp:lastModifiedBy>Tony Feng</cp:lastModifiedBy>
  <cp:revision>13</cp:revision>
  <dcterms:created xsi:type="dcterms:W3CDTF">2024-10-09T07:32:50Z</dcterms:created>
  <dcterms:modified xsi:type="dcterms:W3CDTF">2024-10-13T14:48:07Z</dcterms:modified>
</cp:coreProperties>
</file>